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Lst>
  <p:sldSz cy="5328000" cx="3780000"/>
  <p:notesSz cx="6858000" cy="9144000"/>
  <p:embeddedFontLst>
    <p:embeddedFont>
      <p:font typeface="Alfa Slab One"/>
      <p:regular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11" Type="http://schemas.openxmlformats.org/officeDocument/2006/relationships/slide" Target="slides/slide7.xml"/><Relationship Id="rId10" Type="http://schemas.openxmlformats.org/officeDocument/2006/relationships/slide" Target="slides/slide6.xml"/><Relationship Id="rId12" Type="http://schemas.openxmlformats.org/officeDocument/2006/relationships/font" Target="fonts/AlfaSlabOne-regular.fntdata"/><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2920" y="685800"/>
            <a:ext cx="2432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dedd1bba36_0_10:notes"/>
          <p:cNvSpPr/>
          <p:nvPr>
            <p:ph idx="2" type="sldImg"/>
          </p:nvPr>
        </p:nvSpPr>
        <p:spPr>
          <a:xfrm>
            <a:off x="2212910" y="685800"/>
            <a:ext cx="24327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dedd1bba36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dedd1bba36_0_740:notes"/>
          <p:cNvSpPr/>
          <p:nvPr>
            <p:ph idx="2" type="sldImg"/>
          </p:nvPr>
        </p:nvSpPr>
        <p:spPr>
          <a:xfrm>
            <a:off x="2212920" y="685800"/>
            <a:ext cx="24327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dedd1bba36_0_7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dedd1bba36_1_42:notes"/>
          <p:cNvSpPr/>
          <p:nvPr>
            <p:ph idx="2" type="sldImg"/>
          </p:nvPr>
        </p:nvSpPr>
        <p:spPr>
          <a:xfrm>
            <a:off x="2212920" y="685800"/>
            <a:ext cx="24327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dedd1bba36_1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dedd1bba36_1_77:notes"/>
          <p:cNvSpPr/>
          <p:nvPr>
            <p:ph idx="2" type="sldImg"/>
          </p:nvPr>
        </p:nvSpPr>
        <p:spPr>
          <a:xfrm>
            <a:off x="2212920" y="685800"/>
            <a:ext cx="24327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dedd1bba36_1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dedd1bba36_1_101:notes"/>
          <p:cNvSpPr/>
          <p:nvPr>
            <p:ph idx="2" type="sldImg"/>
          </p:nvPr>
        </p:nvSpPr>
        <p:spPr>
          <a:xfrm>
            <a:off x="2212920" y="685800"/>
            <a:ext cx="24327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dedd1bba36_1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dedd1bba36_1_68:notes"/>
          <p:cNvSpPr/>
          <p:nvPr>
            <p:ph idx="2" type="sldImg"/>
          </p:nvPr>
        </p:nvSpPr>
        <p:spPr>
          <a:xfrm>
            <a:off x="2212920" y="685800"/>
            <a:ext cx="24327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dedd1bba36_1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dedd1bba36_1_93:notes"/>
          <p:cNvSpPr/>
          <p:nvPr>
            <p:ph idx="2" type="sldImg"/>
          </p:nvPr>
        </p:nvSpPr>
        <p:spPr>
          <a:xfrm>
            <a:off x="2212920" y="685800"/>
            <a:ext cx="24327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dedd1bba36_1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128856" y="771283"/>
            <a:ext cx="3522300" cy="21261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128852" y="2935787"/>
            <a:ext cx="3522300" cy="821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3502394" y="4830489"/>
            <a:ext cx="226800" cy="407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128852" y="2228002"/>
            <a:ext cx="3522300" cy="872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3502394" y="4830489"/>
            <a:ext cx="226800" cy="407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128852" y="460988"/>
            <a:ext cx="3522300" cy="5931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128852" y="1193815"/>
            <a:ext cx="3522300" cy="35388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3502394" y="4830489"/>
            <a:ext cx="226800" cy="407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128852" y="460988"/>
            <a:ext cx="3522300" cy="5931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128852" y="1193815"/>
            <a:ext cx="1653600" cy="35388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1997646" y="1193815"/>
            <a:ext cx="1653600" cy="35388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3502394" y="4830489"/>
            <a:ext cx="226800" cy="407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128852" y="460988"/>
            <a:ext cx="3522300" cy="5931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3502394" y="4830489"/>
            <a:ext cx="226800" cy="407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128852" y="575530"/>
            <a:ext cx="1160700" cy="782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128852" y="1439446"/>
            <a:ext cx="1160700" cy="3293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3502394" y="4830489"/>
            <a:ext cx="226800" cy="407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202662" y="466297"/>
            <a:ext cx="2632500" cy="42375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3502394" y="4830489"/>
            <a:ext cx="226800" cy="407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1890000" y="-129"/>
            <a:ext cx="1890000" cy="5328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109754" y="1277410"/>
            <a:ext cx="1672200" cy="15354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109754" y="2903623"/>
            <a:ext cx="1672200" cy="1279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2041919" y="750048"/>
            <a:ext cx="1586100" cy="38277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3502394" y="4830489"/>
            <a:ext cx="226800" cy="407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128852" y="4382328"/>
            <a:ext cx="2479800" cy="6267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3502394" y="4830489"/>
            <a:ext cx="226800" cy="407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128852" y="1145802"/>
            <a:ext cx="3522300" cy="20340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128852" y="3265297"/>
            <a:ext cx="3522300" cy="1347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3502394" y="4830489"/>
            <a:ext cx="226800" cy="407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3502394" y="4830489"/>
            <a:ext cx="226800" cy="407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28852" y="460988"/>
            <a:ext cx="3522300" cy="5931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128852" y="1193815"/>
            <a:ext cx="3522300" cy="35388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3502394" y="4830489"/>
            <a:ext cx="226800" cy="407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uk"/>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500">
        <p:push/>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9.jpg"/><Relationship Id="rId4" Type="http://schemas.openxmlformats.org/officeDocument/2006/relationships/hyperlink" Target="http://www.kdpu-nt.gov.ua/" TargetMode="External"/><Relationship Id="rId5" Type="http://schemas.openxmlformats.org/officeDocument/2006/relationships/image" Target="../media/image12.jpg"/><Relationship Id="rId6" Type="http://schemas.openxmlformats.org/officeDocument/2006/relationships/image" Target="../media/image10.jpg"/><Relationship Id="rId7"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5.jpg"/><Relationship Id="rId5" Type="http://schemas.openxmlformats.org/officeDocument/2006/relationships/image" Target="../media/image4.jpg"/><Relationship Id="rId6"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1.jpg"/><Relationship Id="rId4" Type="http://schemas.openxmlformats.org/officeDocument/2006/relationships/hyperlink" Target="http://www.kdpu-nt.gov.ua/sites/default/files/work_files/prezentaciya_p5_.pdf"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ABE">
            <a:alpha val="63080"/>
          </a:srgbClr>
        </a:solidFill>
      </p:bgPr>
    </p:bg>
    <p:spTree>
      <p:nvGrpSpPr>
        <p:cNvPr id="53" name="Shape 53"/>
        <p:cNvGrpSpPr/>
        <p:nvPr/>
      </p:nvGrpSpPr>
      <p:grpSpPr>
        <a:xfrm>
          <a:off x="0" y="0"/>
          <a:ext cx="0" cy="0"/>
          <a:chOff x="0" y="0"/>
          <a:chExt cx="0" cy="0"/>
        </a:xfrm>
      </p:grpSpPr>
      <p:sp>
        <p:nvSpPr>
          <p:cNvPr id="54" name="Google Shape;54;p13"/>
          <p:cNvSpPr txBox="1"/>
          <p:nvPr>
            <p:ph type="title"/>
          </p:nvPr>
        </p:nvSpPr>
        <p:spPr>
          <a:xfrm>
            <a:off x="662100" y="76625"/>
            <a:ext cx="2455800" cy="555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t/>
            </a:r>
            <a:endParaRPr sz="1220">
              <a:latin typeface="Times New Roman"/>
              <a:ea typeface="Times New Roman"/>
              <a:cs typeface="Times New Roman"/>
              <a:sym typeface="Times New Roman"/>
            </a:endParaRPr>
          </a:p>
          <a:p>
            <a:pPr indent="0" lvl="0" marL="0" rtl="0" algn="l">
              <a:spcBef>
                <a:spcPts val="0"/>
              </a:spcBef>
              <a:spcAft>
                <a:spcPts val="0"/>
              </a:spcAft>
              <a:buSzPts val="990"/>
              <a:buNone/>
            </a:pPr>
            <a:r>
              <a:t/>
            </a:r>
            <a:endParaRPr sz="1640">
              <a:latin typeface="Alfa Slab One"/>
              <a:ea typeface="Alfa Slab One"/>
              <a:cs typeface="Alfa Slab One"/>
              <a:sym typeface="Alfa Slab One"/>
            </a:endParaRPr>
          </a:p>
        </p:txBody>
      </p:sp>
      <p:pic>
        <p:nvPicPr>
          <p:cNvPr id="55" name="Google Shape;55;p13"/>
          <p:cNvPicPr preferRelativeResize="0"/>
          <p:nvPr/>
        </p:nvPicPr>
        <p:blipFill>
          <a:blip r:embed="rId3">
            <a:alphaModFix/>
          </a:blip>
          <a:stretch>
            <a:fillRect/>
          </a:stretch>
        </p:blipFill>
        <p:spPr>
          <a:xfrm>
            <a:off x="253075" y="208638"/>
            <a:ext cx="3273826" cy="49107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ABE">
            <a:alpha val="63080"/>
          </a:srgbClr>
        </a:solidFill>
      </p:bgPr>
    </p:bg>
    <p:spTree>
      <p:nvGrpSpPr>
        <p:cNvPr id="59" name="Shape 59"/>
        <p:cNvGrpSpPr/>
        <p:nvPr/>
      </p:nvGrpSpPr>
      <p:grpSpPr>
        <a:xfrm>
          <a:off x="0" y="0"/>
          <a:ext cx="0" cy="0"/>
          <a:chOff x="0" y="0"/>
          <a:chExt cx="0" cy="0"/>
        </a:xfrm>
      </p:grpSpPr>
      <p:sp>
        <p:nvSpPr>
          <p:cNvPr id="60" name="Google Shape;60;p14"/>
          <p:cNvSpPr txBox="1"/>
          <p:nvPr>
            <p:ph idx="1" type="body"/>
          </p:nvPr>
        </p:nvSpPr>
        <p:spPr>
          <a:xfrm>
            <a:off x="62675" y="112825"/>
            <a:ext cx="3588600" cy="5091900"/>
          </a:xfrm>
          <a:prstGeom prst="rect">
            <a:avLst/>
          </a:prstGeom>
        </p:spPr>
        <p:txBody>
          <a:bodyPr anchorCtr="0" anchor="t" bIns="91425" lIns="91425" spcFirstLastPara="1" rIns="91425" wrap="square" tIns="91425">
            <a:noAutofit/>
          </a:bodyPr>
          <a:lstStyle/>
          <a:p>
            <a:pPr indent="457200" lvl="0" marL="0" rtl="0" algn="just">
              <a:lnSpc>
                <a:spcPct val="105000"/>
              </a:lnSpc>
              <a:spcBef>
                <a:spcPts val="0"/>
              </a:spcBef>
              <a:spcAft>
                <a:spcPts val="0"/>
              </a:spcAft>
              <a:buSzPts val="688"/>
              <a:buNone/>
            </a:pPr>
            <a:r>
              <a:rPr b="1" lang="uk" sz="1100">
                <a:solidFill>
                  <a:srgbClr val="444444"/>
                </a:solidFill>
              </a:rPr>
              <a:t>У монографії розглянуто побудову глибинних швидкісних моделей земної кори та верхньої мантії уздовж регіональних профілів на території України. Глибинні моделі будови геологічних розрізів використано для забезпечення сейсмічного захисту житла, промислових споруд, енергетичних об’єктів з метою збереження стабільного розвитку країни. Запропоновано концепцію сейсмічного захисту будинків і споруд, удосконалення методів вивчення глибинної будови й динаміки літосфери, а також методики визначення положення і геометрії тектонічно активних зон, їх сейсмічного потенціалу, територіального розподілу джерел сейсмологічної небезпеки, врахування особливостей реакції геологічного середовища під будівельними та експлуатаційними майданчиками об’єктів на території країни. Наведено нові результати визначення проектних характеристик сейсмічних впливів при вивченні сейсмічних умов розташування атомних електростанцій, гідро- і теплоелектростанцій та інших об’єктів у сейсмічних зонах України. </a:t>
            </a:r>
            <a:r>
              <a:rPr b="1" lang="uk" sz="1100">
                <a:solidFill>
                  <a:srgbClr val="444444"/>
                </a:solidFill>
              </a:rPr>
              <a:t>Для фахівців з обробки та інтерпретації даних сейсморозвідки.</a:t>
            </a:r>
            <a:endParaRPr b="1" sz="1100">
              <a:solidFill>
                <a:schemeClr val="dk1"/>
              </a:solidFill>
            </a:endParaRPr>
          </a:p>
          <a:p>
            <a:pPr indent="0" lvl="0" marL="0" rtl="0" algn="l">
              <a:lnSpc>
                <a:spcPct val="105000"/>
              </a:lnSpc>
              <a:spcBef>
                <a:spcPts val="1200"/>
              </a:spcBef>
              <a:spcAft>
                <a:spcPts val="1200"/>
              </a:spcAft>
              <a:buSzPts val="688"/>
              <a:buNone/>
            </a:pPr>
            <a:r>
              <a:t/>
            </a:r>
            <a:endParaRPr sz="850">
              <a:solidFill>
                <a:srgbClr val="444444"/>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ABE">
            <a:alpha val="63080"/>
          </a:srgbClr>
        </a:solidFill>
      </p:bgPr>
    </p:bg>
    <p:spTree>
      <p:nvGrpSpPr>
        <p:cNvPr id="64" name="Shape 64"/>
        <p:cNvGrpSpPr/>
        <p:nvPr/>
      </p:nvGrpSpPr>
      <p:grpSpPr>
        <a:xfrm>
          <a:off x="0" y="0"/>
          <a:ext cx="0" cy="0"/>
          <a:chOff x="0" y="0"/>
          <a:chExt cx="0" cy="0"/>
        </a:xfrm>
      </p:grpSpPr>
      <p:pic>
        <p:nvPicPr>
          <p:cNvPr id="65" name="Google Shape;65;p15"/>
          <p:cNvPicPr preferRelativeResize="0"/>
          <p:nvPr/>
        </p:nvPicPr>
        <p:blipFill rotWithShape="1">
          <a:blip r:embed="rId3">
            <a:alphaModFix/>
          </a:blip>
          <a:srcRect b="0" l="21895" r="20377" t="0"/>
          <a:stretch/>
        </p:blipFill>
        <p:spPr>
          <a:xfrm>
            <a:off x="1529450" y="102250"/>
            <a:ext cx="714600" cy="694000"/>
          </a:xfrm>
          <a:prstGeom prst="rect">
            <a:avLst/>
          </a:prstGeom>
          <a:noFill/>
          <a:ln>
            <a:noFill/>
          </a:ln>
        </p:spPr>
      </p:pic>
      <p:sp>
        <p:nvSpPr>
          <p:cNvPr id="66" name="Google Shape;66;p15"/>
          <p:cNvSpPr txBox="1"/>
          <p:nvPr/>
        </p:nvSpPr>
        <p:spPr>
          <a:xfrm>
            <a:off x="12600" y="825638"/>
            <a:ext cx="37800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uk" sz="700">
                <a:solidFill>
                  <a:srgbClr val="444444"/>
                </a:solidFill>
                <a:latin typeface="Georgia"/>
                <a:ea typeface="Georgia"/>
                <a:cs typeface="Georgia"/>
                <a:sym typeface="Georgia"/>
              </a:rPr>
              <a:t>Указом Президента України Володимира Зеленського від 13 січня 2020 р. №4/2020 присуджено Державні премії України в галузі науки і техніки 2019 року.</a:t>
            </a:r>
            <a:endParaRPr sz="600"/>
          </a:p>
        </p:txBody>
      </p:sp>
      <p:sp>
        <p:nvSpPr>
          <p:cNvPr id="67" name="Google Shape;67;p15"/>
          <p:cNvSpPr txBox="1"/>
          <p:nvPr/>
        </p:nvSpPr>
        <p:spPr>
          <a:xfrm>
            <a:off x="12600" y="1192113"/>
            <a:ext cx="37800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uk" sz="700">
                <a:solidFill>
                  <a:srgbClr val="444444"/>
                </a:solidFill>
                <a:latin typeface="Georgia"/>
                <a:ea typeface="Georgia"/>
                <a:cs typeface="Georgia"/>
                <a:sym typeface="Georgia"/>
              </a:rPr>
              <a:t>На підставі подання </a:t>
            </a:r>
            <a:r>
              <a:rPr lang="uk" sz="700">
                <a:solidFill>
                  <a:srgbClr val="0072C6"/>
                </a:solidFill>
                <a:uFill>
                  <a:noFill/>
                </a:uFill>
                <a:latin typeface="Georgia"/>
                <a:ea typeface="Georgia"/>
                <a:cs typeface="Georgia"/>
                <a:sym typeface="Georgia"/>
                <a:hlinkClick r:id="rId4">
                  <a:extLst>
                    <a:ext uri="{A12FA001-AC4F-418D-AE19-62706E023703}">
                      <ahyp:hlinkClr val="tx"/>
                    </a:ext>
                  </a:extLst>
                </a:hlinkClick>
              </a:rPr>
              <a:t>Комітету з Державних премій України в галузі науки і техніки</a:t>
            </a:r>
            <a:r>
              <a:rPr lang="uk" sz="700">
                <a:solidFill>
                  <a:srgbClr val="444444"/>
                </a:solidFill>
                <a:latin typeface="Georgia"/>
                <a:ea typeface="Georgia"/>
                <a:cs typeface="Georgia"/>
                <a:sym typeface="Georgia"/>
              </a:rPr>
              <a:t> нагороди присуджено 93 українським науковцям (у складі авторських колективів), в тому числі вченим Інституту геофізики ім. С.І. Субботіна НАН України:</a:t>
            </a:r>
            <a:endParaRPr sz="600"/>
          </a:p>
        </p:txBody>
      </p:sp>
      <p:sp>
        <p:nvSpPr>
          <p:cNvPr id="68" name="Google Shape;68;p15"/>
          <p:cNvSpPr txBox="1"/>
          <p:nvPr/>
        </p:nvSpPr>
        <p:spPr>
          <a:xfrm>
            <a:off x="-15850" y="1526713"/>
            <a:ext cx="38052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uk" sz="800">
                <a:solidFill>
                  <a:srgbClr val="444444"/>
                </a:solidFill>
                <a:latin typeface="Georgia"/>
                <a:ea typeface="Georgia"/>
                <a:cs typeface="Georgia"/>
                <a:sym typeface="Georgia"/>
              </a:rPr>
              <a:t>– за роботу «Глибинна будова літосфери та сейсмічна небезпека території України»:</a:t>
            </a:r>
            <a:endParaRPr sz="700"/>
          </a:p>
        </p:txBody>
      </p:sp>
      <p:sp>
        <p:nvSpPr>
          <p:cNvPr id="69" name="Google Shape;69;p15"/>
          <p:cNvSpPr txBox="1"/>
          <p:nvPr/>
        </p:nvSpPr>
        <p:spPr>
          <a:xfrm>
            <a:off x="1037400" y="2095900"/>
            <a:ext cx="26829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uk" sz="800">
                <a:solidFill>
                  <a:srgbClr val="444444"/>
                </a:solidFill>
                <a:latin typeface="Georgia"/>
                <a:ea typeface="Georgia"/>
                <a:cs typeface="Georgia"/>
                <a:sym typeface="Georgia"/>
              </a:rPr>
              <a:t>КЕНДЗЕРІ Олександру Володимировичу</a:t>
            </a:r>
            <a:r>
              <a:rPr lang="uk" sz="800">
                <a:solidFill>
                  <a:srgbClr val="444444"/>
                </a:solidFill>
                <a:latin typeface="Georgia"/>
                <a:ea typeface="Georgia"/>
                <a:cs typeface="Georgia"/>
                <a:sym typeface="Georgia"/>
              </a:rPr>
              <a:t> – члену-кореспондентові Національної академії наук України, заступникові директора Інституту геофізики імені С.І. Субботіна НАН України;</a:t>
            </a:r>
            <a:endParaRPr sz="700"/>
          </a:p>
        </p:txBody>
      </p:sp>
      <p:sp>
        <p:nvSpPr>
          <p:cNvPr id="70" name="Google Shape;70;p15"/>
          <p:cNvSpPr txBox="1"/>
          <p:nvPr/>
        </p:nvSpPr>
        <p:spPr>
          <a:xfrm>
            <a:off x="1037400" y="3290350"/>
            <a:ext cx="25764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uk" sz="800">
                <a:solidFill>
                  <a:srgbClr val="444444"/>
                </a:solidFill>
                <a:latin typeface="Georgia"/>
                <a:ea typeface="Georgia"/>
                <a:cs typeface="Georgia"/>
                <a:sym typeface="Georgia"/>
              </a:rPr>
              <a:t>ОМЕЛЬЧЕНКУ Віктору Даниловичу</a:t>
            </a:r>
            <a:r>
              <a:rPr lang="uk" sz="800">
                <a:solidFill>
                  <a:srgbClr val="444444"/>
                </a:solidFill>
                <a:latin typeface="Georgia"/>
                <a:ea typeface="Georgia"/>
                <a:cs typeface="Georgia"/>
                <a:sym typeface="Georgia"/>
              </a:rPr>
              <a:t> – кандидатові геолого-мінералогічних наук, завідувачеві відділу Інституту геофізики імені </a:t>
            </a:r>
            <a:endParaRPr sz="800">
              <a:solidFill>
                <a:srgbClr val="444444"/>
              </a:solidFill>
              <a:latin typeface="Georgia"/>
              <a:ea typeface="Georgia"/>
              <a:cs typeface="Georgia"/>
              <a:sym typeface="Georgia"/>
            </a:endParaRPr>
          </a:p>
          <a:p>
            <a:pPr indent="0" lvl="0" marL="0" rtl="0" algn="l">
              <a:spcBef>
                <a:spcPts val="0"/>
              </a:spcBef>
              <a:spcAft>
                <a:spcPts val="0"/>
              </a:spcAft>
              <a:buNone/>
            </a:pPr>
            <a:r>
              <a:rPr lang="uk" sz="800">
                <a:solidFill>
                  <a:srgbClr val="444444"/>
                </a:solidFill>
                <a:latin typeface="Georgia"/>
                <a:ea typeface="Georgia"/>
                <a:cs typeface="Georgia"/>
                <a:sym typeface="Georgia"/>
              </a:rPr>
              <a:t>С.І. Субботіна НАН України;</a:t>
            </a:r>
            <a:endParaRPr sz="800"/>
          </a:p>
        </p:txBody>
      </p:sp>
      <p:sp>
        <p:nvSpPr>
          <p:cNvPr id="71" name="Google Shape;71;p15"/>
          <p:cNvSpPr txBox="1"/>
          <p:nvPr/>
        </p:nvSpPr>
        <p:spPr>
          <a:xfrm>
            <a:off x="1037400" y="4409575"/>
            <a:ext cx="27048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uk" sz="800">
                <a:solidFill>
                  <a:srgbClr val="444444"/>
                </a:solidFill>
                <a:latin typeface="Georgia"/>
                <a:ea typeface="Georgia"/>
                <a:cs typeface="Georgia"/>
                <a:sym typeface="Georgia"/>
              </a:rPr>
              <a:t>ЛИСИНЧУКУ Дмитру Володимировичу</a:t>
            </a:r>
            <a:r>
              <a:rPr lang="uk" sz="800">
                <a:solidFill>
                  <a:srgbClr val="444444"/>
                </a:solidFill>
                <a:latin typeface="Georgia"/>
                <a:ea typeface="Georgia"/>
                <a:cs typeface="Georgia"/>
                <a:sym typeface="Georgia"/>
              </a:rPr>
              <a:t> – докторові геологічних наук, провідному науковому співробітникові Інституту геофізики імені </a:t>
            </a:r>
            <a:endParaRPr sz="800">
              <a:solidFill>
                <a:srgbClr val="444444"/>
              </a:solidFill>
              <a:latin typeface="Georgia"/>
              <a:ea typeface="Georgia"/>
              <a:cs typeface="Georgia"/>
              <a:sym typeface="Georgia"/>
            </a:endParaRPr>
          </a:p>
          <a:p>
            <a:pPr indent="0" lvl="0" marL="0" rtl="0" algn="l">
              <a:spcBef>
                <a:spcPts val="0"/>
              </a:spcBef>
              <a:spcAft>
                <a:spcPts val="0"/>
              </a:spcAft>
              <a:buNone/>
            </a:pPr>
            <a:r>
              <a:rPr lang="uk" sz="800">
                <a:solidFill>
                  <a:srgbClr val="444444"/>
                </a:solidFill>
                <a:latin typeface="Georgia"/>
                <a:ea typeface="Georgia"/>
                <a:cs typeface="Georgia"/>
                <a:sym typeface="Georgia"/>
              </a:rPr>
              <a:t>С.І. Субботіна НАН України;</a:t>
            </a:r>
            <a:endParaRPr sz="800"/>
          </a:p>
        </p:txBody>
      </p:sp>
      <p:pic>
        <p:nvPicPr>
          <p:cNvPr id="72" name="Google Shape;72;p15"/>
          <p:cNvPicPr preferRelativeResize="0"/>
          <p:nvPr/>
        </p:nvPicPr>
        <p:blipFill>
          <a:blip r:embed="rId5">
            <a:alphaModFix/>
          </a:blip>
          <a:stretch>
            <a:fillRect/>
          </a:stretch>
        </p:blipFill>
        <p:spPr>
          <a:xfrm>
            <a:off x="175500" y="1957827"/>
            <a:ext cx="714600" cy="952224"/>
          </a:xfrm>
          <a:prstGeom prst="rect">
            <a:avLst/>
          </a:prstGeom>
          <a:noFill/>
          <a:ln>
            <a:noFill/>
          </a:ln>
        </p:spPr>
      </p:pic>
      <p:pic>
        <p:nvPicPr>
          <p:cNvPr id="73" name="Google Shape;73;p15"/>
          <p:cNvPicPr preferRelativeResize="0"/>
          <p:nvPr/>
        </p:nvPicPr>
        <p:blipFill>
          <a:blip r:embed="rId6">
            <a:alphaModFix/>
          </a:blip>
          <a:stretch>
            <a:fillRect/>
          </a:stretch>
        </p:blipFill>
        <p:spPr>
          <a:xfrm>
            <a:off x="175500" y="3078735"/>
            <a:ext cx="714600" cy="949901"/>
          </a:xfrm>
          <a:prstGeom prst="rect">
            <a:avLst/>
          </a:prstGeom>
          <a:noFill/>
          <a:ln>
            <a:noFill/>
          </a:ln>
        </p:spPr>
      </p:pic>
      <p:pic>
        <p:nvPicPr>
          <p:cNvPr id="74" name="Google Shape;74;p15"/>
          <p:cNvPicPr preferRelativeResize="0"/>
          <p:nvPr/>
        </p:nvPicPr>
        <p:blipFill>
          <a:blip r:embed="rId7">
            <a:alphaModFix/>
          </a:blip>
          <a:stretch>
            <a:fillRect/>
          </a:stretch>
        </p:blipFill>
        <p:spPr>
          <a:xfrm>
            <a:off x="175500" y="4197305"/>
            <a:ext cx="714600" cy="95280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ABE">
            <a:alpha val="63080"/>
          </a:srgbClr>
        </a:solidFill>
      </p:bgPr>
    </p:bg>
    <p:spTree>
      <p:nvGrpSpPr>
        <p:cNvPr id="78" name="Shape 78"/>
        <p:cNvGrpSpPr/>
        <p:nvPr/>
      </p:nvGrpSpPr>
      <p:grpSpPr>
        <a:xfrm>
          <a:off x="0" y="0"/>
          <a:ext cx="0" cy="0"/>
          <a:chOff x="0" y="0"/>
          <a:chExt cx="0" cy="0"/>
        </a:xfrm>
      </p:grpSpPr>
      <p:sp>
        <p:nvSpPr>
          <p:cNvPr id="79" name="Google Shape;79;p16"/>
          <p:cNvSpPr txBox="1"/>
          <p:nvPr/>
        </p:nvSpPr>
        <p:spPr>
          <a:xfrm>
            <a:off x="1043675" y="4215163"/>
            <a:ext cx="2648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uk" sz="800">
                <a:solidFill>
                  <a:srgbClr val="444444"/>
                </a:solidFill>
                <a:latin typeface="Georgia"/>
                <a:ea typeface="Georgia"/>
                <a:cs typeface="Georgia"/>
                <a:sym typeface="Georgia"/>
              </a:rPr>
              <a:t>ЧУЛКОВУ Сергію Сергійовичу</a:t>
            </a:r>
            <a:r>
              <a:rPr lang="uk" sz="800">
                <a:solidFill>
                  <a:srgbClr val="444444"/>
                </a:solidFill>
                <a:latin typeface="Georgia"/>
                <a:ea typeface="Georgia"/>
                <a:cs typeface="Georgia"/>
                <a:sym typeface="Georgia"/>
              </a:rPr>
              <a:t> – заступникові директора Інституту геофізики імені С.І. Субботіна НАН України</a:t>
            </a:r>
            <a:endParaRPr sz="700"/>
          </a:p>
        </p:txBody>
      </p:sp>
      <p:sp>
        <p:nvSpPr>
          <p:cNvPr id="80" name="Google Shape;80;p16"/>
          <p:cNvSpPr txBox="1"/>
          <p:nvPr/>
        </p:nvSpPr>
        <p:spPr>
          <a:xfrm>
            <a:off x="1043675" y="494200"/>
            <a:ext cx="26487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uk" sz="800">
                <a:solidFill>
                  <a:srgbClr val="444444"/>
                </a:solidFill>
                <a:latin typeface="Georgia"/>
                <a:ea typeface="Georgia"/>
                <a:cs typeface="Georgia"/>
                <a:sym typeface="Georgia"/>
              </a:rPr>
              <a:t>ЛЕГОСТАЄВІЙ Ользі Вадимівні</a:t>
            </a:r>
            <a:r>
              <a:rPr lang="uk" sz="800">
                <a:solidFill>
                  <a:srgbClr val="444444"/>
                </a:solidFill>
                <a:latin typeface="Georgia"/>
                <a:ea typeface="Georgia"/>
                <a:cs typeface="Georgia"/>
                <a:sym typeface="Georgia"/>
              </a:rPr>
              <a:t> – кандидатові фізико-математичних наук, ученому секретареві Інституту геофізики імені С.І. Субботіна НАН України</a:t>
            </a:r>
            <a:endParaRPr sz="800"/>
          </a:p>
        </p:txBody>
      </p:sp>
      <p:sp>
        <p:nvSpPr>
          <p:cNvPr id="81" name="Google Shape;81;p16"/>
          <p:cNvSpPr txBox="1"/>
          <p:nvPr/>
        </p:nvSpPr>
        <p:spPr>
          <a:xfrm>
            <a:off x="1043675" y="1734525"/>
            <a:ext cx="26487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uk" sz="800">
                <a:solidFill>
                  <a:srgbClr val="444444"/>
                </a:solidFill>
                <a:latin typeface="Georgia"/>
                <a:ea typeface="Georgia"/>
                <a:cs typeface="Georgia"/>
                <a:sym typeface="Georgia"/>
              </a:rPr>
              <a:t>ГРИНЮ Дмитру Миколайовичу</a:t>
            </a:r>
            <a:r>
              <a:rPr lang="uk" sz="800">
                <a:solidFill>
                  <a:srgbClr val="444444"/>
                </a:solidFill>
                <a:latin typeface="Georgia"/>
                <a:ea typeface="Georgia"/>
                <a:cs typeface="Georgia"/>
                <a:sym typeface="Georgia"/>
              </a:rPr>
              <a:t> – кандидатові фізико-математичних наук, старшому науковому співробітникові Інституту геофізики імені </a:t>
            </a:r>
            <a:endParaRPr sz="800">
              <a:solidFill>
                <a:srgbClr val="444444"/>
              </a:solidFill>
              <a:latin typeface="Georgia"/>
              <a:ea typeface="Georgia"/>
              <a:cs typeface="Georgia"/>
              <a:sym typeface="Georgia"/>
            </a:endParaRPr>
          </a:p>
          <a:p>
            <a:pPr indent="0" lvl="0" marL="0" rtl="0" algn="l">
              <a:spcBef>
                <a:spcPts val="0"/>
              </a:spcBef>
              <a:spcAft>
                <a:spcPts val="0"/>
              </a:spcAft>
              <a:buNone/>
            </a:pPr>
            <a:r>
              <a:rPr lang="uk" sz="800">
                <a:solidFill>
                  <a:srgbClr val="444444"/>
                </a:solidFill>
                <a:latin typeface="Georgia"/>
                <a:ea typeface="Georgia"/>
                <a:cs typeface="Georgia"/>
                <a:sym typeface="Georgia"/>
              </a:rPr>
              <a:t>С.І. Субботіна НАН України</a:t>
            </a:r>
            <a:endParaRPr sz="800"/>
          </a:p>
        </p:txBody>
      </p:sp>
      <p:sp>
        <p:nvSpPr>
          <p:cNvPr id="82" name="Google Shape;82;p16"/>
          <p:cNvSpPr txBox="1"/>
          <p:nvPr/>
        </p:nvSpPr>
        <p:spPr>
          <a:xfrm>
            <a:off x="1043675" y="2974850"/>
            <a:ext cx="26487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uk" sz="800">
                <a:solidFill>
                  <a:srgbClr val="444444"/>
                </a:solidFill>
                <a:latin typeface="Georgia"/>
                <a:ea typeface="Georgia"/>
                <a:cs typeface="Georgia"/>
                <a:sym typeface="Georgia"/>
              </a:rPr>
              <a:t>КОЛОМІЄЦЬ Катерині Володимирівні</a:t>
            </a:r>
            <a:r>
              <a:rPr lang="uk" sz="800">
                <a:solidFill>
                  <a:srgbClr val="444444"/>
                </a:solidFill>
                <a:latin typeface="Georgia"/>
                <a:ea typeface="Georgia"/>
                <a:cs typeface="Georgia"/>
                <a:sym typeface="Georgia"/>
              </a:rPr>
              <a:t> – кандидатові фізико-математичних наук, старшому науковому співробітникові Інституту геофізики імені С.І.Субботіна НАН України</a:t>
            </a:r>
            <a:endParaRPr sz="800"/>
          </a:p>
        </p:txBody>
      </p:sp>
      <p:pic>
        <p:nvPicPr>
          <p:cNvPr id="83" name="Google Shape;83;p16"/>
          <p:cNvPicPr preferRelativeResize="0"/>
          <p:nvPr/>
        </p:nvPicPr>
        <p:blipFill>
          <a:blip r:embed="rId3">
            <a:alphaModFix/>
          </a:blip>
          <a:stretch>
            <a:fillRect/>
          </a:stretch>
        </p:blipFill>
        <p:spPr>
          <a:xfrm>
            <a:off x="175500" y="1479402"/>
            <a:ext cx="714600" cy="996261"/>
          </a:xfrm>
          <a:prstGeom prst="rect">
            <a:avLst/>
          </a:prstGeom>
          <a:noFill/>
          <a:ln>
            <a:noFill/>
          </a:ln>
        </p:spPr>
      </p:pic>
      <p:pic>
        <p:nvPicPr>
          <p:cNvPr id="84" name="Google Shape;84;p16"/>
          <p:cNvPicPr preferRelativeResize="0"/>
          <p:nvPr/>
        </p:nvPicPr>
        <p:blipFill>
          <a:blip r:embed="rId4">
            <a:alphaModFix/>
          </a:blip>
          <a:stretch>
            <a:fillRect/>
          </a:stretch>
        </p:blipFill>
        <p:spPr>
          <a:xfrm>
            <a:off x="175500" y="3911160"/>
            <a:ext cx="714601" cy="996841"/>
          </a:xfrm>
          <a:prstGeom prst="rect">
            <a:avLst/>
          </a:prstGeom>
          <a:noFill/>
          <a:ln>
            <a:noFill/>
          </a:ln>
        </p:spPr>
      </p:pic>
      <p:pic>
        <p:nvPicPr>
          <p:cNvPr id="85" name="Google Shape;85;p16"/>
          <p:cNvPicPr preferRelativeResize="0"/>
          <p:nvPr/>
        </p:nvPicPr>
        <p:blipFill>
          <a:blip r:embed="rId5">
            <a:alphaModFix/>
          </a:blip>
          <a:stretch>
            <a:fillRect/>
          </a:stretch>
        </p:blipFill>
        <p:spPr>
          <a:xfrm>
            <a:off x="175500" y="2695994"/>
            <a:ext cx="714600" cy="994842"/>
          </a:xfrm>
          <a:prstGeom prst="rect">
            <a:avLst/>
          </a:prstGeom>
          <a:noFill/>
          <a:ln>
            <a:noFill/>
          </a:ln>
        </p:spPr>
      </p:pic>
      <p:pic>
        <p:nvPicPr>
          <p:cNvPr id="86" name="Google Shape;86;p16"/>
          <p:cNvPicPr preferRelativeResize="0"/>
          <p:nvPr/>
        </p:nvPicPr>
        <p:blipFill>
          <a:blip r:embed="rId6">
            <a:alphaModFix/>
          </a:blip>
          <a:stretch>
            <a:fillRect/>
          </a:stretch>
        </p:blipFill>
        <p:spPr>
          <a:xfrm>
            <a:off x="175501" y="270331"/>
            <a:ext cx="714600" cy="98874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ABE">
            <a:alpha val="63080"/>
          </a:srgbClr>
        </a:solidFill>
      </p:bgPr>
    </p:bg>
    <p:spTree>
      <p:nvGrpSpPr>
        <p:cNvPr id="90" name="Shape 90"/>
        <p:cNvGrpSpPr/>
        <p:nvPr/>
      </p:nvGrpSpPr>
      <p:grpSpPr>
        <a:xfrm>
          <a:off x="0" y="0"/>
          <a:ext cx="0" cy="0"/>
          <a:chOff x="0" y="0"/>
          <a:chExt cx="0" cy="0"/>
        </a:xfrm>
      </p:grpSpPr>
      <p:pic>
        <p:nvPicPr>
          <p:cNvPr id="91" name="Google Shape;91;p17"/>
          <p:cNvPicPr preferRelativeResize="0"/>
          <p:nvPr/>
        </p:nvPicPr>
        <p:blipFill>
          <a:blip r:embed="rId3">
            <a:alphaModFix/>
          </a:blip>
          <a:stretch>
            <a:fillRect/>
          </a:stretch>
        </p:blipFill>
        <p:spPr>
          <a:xfrm>
            <a:off x="0" y="152400"/>
            <a:ext cx="3780000" cy="504838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ABE">
            <a:alpha val="63080"/>
          </a:srgbClr>
        </a:solidFill>
      </p:bgPr>
    </p:bg>
    <p:spTree>
      <p:nvGrpSpPr>
        <p:cNvPr id="95" name="Shape 95"/>
        <p:cNvGrpSpPr/>
        <p:nvPr/>
      </p:nvGrpSpPr>
      <p:grpSpPr>
        <a:xfrm>
          <a:off x="0" y="0"/>
          <a:ext cx="0" cy="0"/>
          <a:chOff x="0" y="0"/>
          <a:chExt cx="0" cy="0"/>
        </a:xfrm>
      </p:grpSpPr>
      <p:pic>
        <p:nvPicPr>
          <p:cNvPr id="96" name="Google Shape;96;p18"/>
          <p:cNvPicPr preferRelativeResize="0"/>
          <p:nvPr/>
        </p:nvPicPr>
        <p:blipFill>
          <a:blip r:embed="rId3">
            <a:alphaModFix/>
          </a:blip>
          <a:stretch>
            <a:fillRect/>
          </a:stretch>
        </p:blipFill>
        <p:spPr>
          <a:xfrm>
            <a:off x="0" y="137501"/>
            <a:ext cx="3780001" cy="50529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ABE">
            <a:alpha val="63080"/>
          </a:srgbClr>
        </a:solidFill>
      </p:bgPr>
    </p:bg>
    <p:spTree>
      <p:nvGrpSpPr>
        <p:cNvPr id="100" name="Shape 100"/>
        <p:cNvGrpSpPr/>
        <p:nvPr/>
      </p:nvGrpSpPr>
      <p:grpSpPr>
        <a:xfrm>
          <a:off x="0" y="0"/>
          <a:ext cx="0" cy="0"/>
          <a:chOff x="0" y="0"/>
          <a:chExt cx="0" cy="0"/>
        </a:xfrm>
      </p:grpSpPr>
      <p:pic>
        <p:nvPicPr>
          <p:cNvPr id="101" name="Google Shape;101;p19"/>
          <p:cNvPicPr preferRelativeResize="0"/>
          <p:nvPr/>
        </p:nvPicPr>
        <p:blipFill>
          <a:blip r:embed="rId3">
            <a:alphaModFix/>
          </a:blip>
          <a:stretch>
            <a:fillRect/>
          </a:stretch>
        </p:blipFill>
        <p:spPr>
          <a:xfrm>
            <a:off x="262513" y="113375"/>
            <a:ext cx="3254975" cy="4399876"/>
          </a:xfrm>
          <a:prstGeom prst="rect">
            <a:avLst/>
          </a:prstGeom>
          <a:noFill/>
          <a:ln>
            <a:noFill/>
          </a:ln>
        </p:spPr>
      </p:pic>
      <p:sp>
        <p:nvSpPr>
          <p:cNvPr id="102" name="Google Shape;102;p19"/>
          <p:cNvSpPr txBox="1"/>
          <p:nvPr/>
        </p:nvSpPr>
        <p:spPr>
          <a:xfrm>
            <a:off x="131863" y="4513250"/>
            <a:ext cx="35163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uk" sz="900"/>
              <a:t>Н</a:t>
            </a:r>
            <a:r>
              <a:rPr lang="uk" sz="900"/>
              <a:t>а сайті Комітету з Державних премій України в галузі науки і техніки розміщено презентацію роботи </a:t>
            </a:r>
            <a:r>
              <a:rPr lang="uk" sz="900" u="sng">
                <a:solidFill>
                  <a:schemeClr val="hlink"/>
                </a:solidFill>
                <a:hlinkClick r:id="rId4"/>
              </a:rPr>
              <a:t>http://www.kdpu-nt.gov.ua/sites/default/files/work_files/prezentaciya_p5_.pdf</a:t>
            </a:r>
            <a:endParaRPr sz="9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